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2" d="100"/>
          <a:sy n="72" d="100"/>
        </p:scale>
        <p:origin x="43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4392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your company first, then Redox Flow. One line is enough: Redox Flow is a Danish company that designs and builds flow cells, stacks and complete test set-ups for electrochemistry R&amp;D. We are their authorised partner in [territory], so you get local sales, support and service.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message: this is specialist hardware made by researchers, for researchers. Mention one or two institutions from the list that your customer will know, ideally from your own country. If you have local customers using Redox Flow, name them here instead.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the customer is working on before you go into detail, then point to the matching family. The brochures for each cell are in the distributor package if they want the technical specifications. Complete set-ups suit groups that are new to flow cells or want to start quickly.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selling point is modularity: customers can change chemistry or scale up without buying a new cell, and parts are compatible across the range. Mention custom builds if the customer has an unusual geometry or material. The 95 °C figure is from the M-Cell and X-Cell brochures; check the brochure for the specific cell before quoting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agreeing on step 1: ask for a short description of the planned experiments so you can come back with a configuration and quote. Leave the brochure for the relevant cell. Step 2 is done with support from Redox Flow if needed, so do not hesitate to loop them in for technical questions.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61A"/>
        </a:solidFill>
        <a:effectLst/>
      </p:bgPr>
    </p:bg>
    <p:spTree>
      <p:nvGrpSpPr>
        <p:cNvPr id="1" name=""/>
        <p:cNvGrpSpPr/>
        <p:nvPr/>
      </p:nvGrpSpPr>
      <p:grpSpPr>
        <a:xfrm>
          <a:off x="0" y="0"/>
          <a:ext cx="0" cy="0"/>
          <a:chOff x="0" y="0"/>
          <a:chExt cx="0" cy="0"/>
        </a:xfrm>
      </p:grpSpPr>
      <p:pic>
        <p:nvPicPr>
          <p:cNvPr id="2" name="Image 0" descr="Redox Flow A-Cell on a black background"/>
          <p:cNvPicPr>
            <a:picLocks noChangeAspect="1"/>
          </p:cNvPicPr>
          <p:nvPr/>
        </p:nvPicPr>
        <p:blipFill>
          <a:blip r:embed="rId3"/>
          <a:srcRect l="22096" r="17274"/>
          <a:stretch>
            <a:fillRect/>
          </a:stretch>
        </p:blipFill>
        <p:spPr>
          <a:xfrm>
            <a:off x="5956916" y="0"/>
            <a:ext cx="6235083" cy="6858000"/>
          </a:xfrm>
          <a:prstGeom prst="rect">
            <a:avLst/>
          </a:prstGeom>
        </p:spPr>
      </p:pic>
      <p:pic>
        <p:nvPicPr>
          <p:cNvPr id="3" name="Image 1" descr="Redox Flow logo"/>
          <p:cNvPicPr>
            <a:picLocks noChangeAspect="1"/>
          </p:cNvPicPr>
          <p:nvPr/>
        </p:nvPicPr>
        <p:blipFill>
          <a:blip r:embed="rId4"/>
          <a:srcRect t="-79" b="-79"/>
          <a:stretch/>
        </p:blipFill>
        <p:spPr>
          <a:xfrm>
            <a:off x="812800" y="609600"/>
            <a:ext cx="2209800" cy="381000"/>
          </a:xfrm>
          <a:prstGeom prst="rect">
            <a:avLst/>
          </a:prstGeom>
        </p:spPr>
      </p:pic>
      <p:sp>
        <p:nvSpPr>
          <p:cNvPr id="4" name="Text 0"/>
          <p:cNvSpPr/>
          <p:nvPr/>
        </p:nvSpPr>
        <p:spPr>
          <a:xfrm>
            <a:off x="812800" y="1763117"/>
            <a:ext cx="470916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2984E1"/>
                </a:solidFill>
                <a:latin typeface="Arial" pitchFamily="34" charset="0"/>
                <a:ea typeface="Arial" pitchFamily="34" charset="-122"/>
                <a:cs typeface="Arial" pitchFamily="34" charset="-120"/>
              </a:rPr>
              <a:t>FLOW CELLS · STACKS · TEST SET-UPS</a:t>
            </a:r>
            <a:endParaRPr lang="en-US" sz="1200" dirty="0"/>
          </a:p>
        </p:txBody>
      </p:sp>
      <p:sp>
        <p:nvSpPr>
          <p:cNvPr id="5" name="Text 1"/>
          <p:cNvSpPr/>
          <p:nvPr/>
        </p:nvSpPr>
        <p:spPr>
          <a:xfrm>
            <a:off x="812800" y="2230438"/>
            <a:ext cx="4709160" cy="1835745"/>
          </a:xfrm>
          <a:prstGeom prst="rect">
            <a:avLst/>
          </a:prstGeom>
          <a:noFill/>
          <a:ln/>
        </p:spPr>
        <p:txBody>
          <a:bodyPr wrap="square" lIns="0" tIns="0" rIns="0" bIns="0" rtlCol="0" anchor="t">
            <a:normAutofit/>
          </a:bodyPr>
          <a:lstStyle/>
          <a:p>
            <a:pPr marL="0" indent="0" algn="l">
              <a:lnSpc>
                <a:spcPts val="4752"/>
              </a:lnSpc>
              <a:buNone/>
            </a:pPr>
            <a:r>
              <a:rPr lang="en-US" sz="4400" dirty="0">
                <a:solidFill>
                  <a:srgbClr val="F6F7F7"/>
                </a:solidFill>
                <a:latin typeface="Arial" pitchFamily="34" charset="0"/>
                <a:ea typeface="Arial" pitchFamily="34" charset="-122"/>
                <a:cs typeface="Arial" pitchFamily="34" charset="-120"/>
              </a:rPr>
              <a:t>Lab equipment for </a:t>
            </a:r>
            <a:r>
              <a:rPr lang="en-US" sz="4400" b="1" dirty="0">
                <a:solidFill>
                  <a:srgbClr val="F6F7F7"/>
                </a:solidFill>
                <a:latin typeface="Arial" pitchFamily="34" charset="0"/>
                <a:ea typeface="Arial" pitchFamily="34" charset="-122"/>
                <a:cs typeface="Arial" pitchFamily="34" charset="-120"/>
              </a:rPr>
              <a:t>electrochemistry in flow</a:t>
            </a:r>
            <a:endParaRPr lang="en-US" sz="4400" dirty="0"/>
          </a:p>
        </p:txBody>
      </p:sp>
      <p:sp>
        <p:nvSpPr>
          <p:cNvPr id="6" name="Text 2"/>
          <p:cNvSpPr/>
          <p:nvPr/>
        </p:nvSpPr>
        <p:spPr>
          <a:xfrm>
            <a:off x="812800" y="4294783"/>
            <a:ext cx="444754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E0"/>
                </a:solidFill>
                <a:latin typeface="Arial" pitchFamily="34" charset="0"/>
                <a:ea typeface="Arial" pitchFamily="34" charset="-122"/>
                <a:cs typeface="Arial" pitchFamily="34" charset="-120"/>
              </a:rPr>
              <a:t>For redox flow battery, electrolysis, CO₂ electrolysis and electrodialysis research. Designed and built in Denmark since 2018.</a:t>
            </a:r>
            <a:endParaRPr lang="en-US" sz="1500" dirty="0"/>
          </a:p>
        </p:txBody>
      </p:sp>
      <p:sp>
        <p:nvSpPr>
          <p:cNvPr id="7" name="Text 3"/>
          <p:cNvSpPr/>
          <p:nvPr/>
        </p:nvSpPr>
        <p:spPr>
          <a:xfrm>
            <a:off x="812800" y="6136680"/>
            <a:ext cx="45783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E0"/>
                </a:solidFill>
                <a:latin typeface="Arial" pitchFamily="34" charset="0"/>
                <a:ea typeface="Arial" pitchFamily="34" charset="-122"/>
                <a:cs typeface="Arial" pitchFamily="34" charset="-120"/>
              </a:rPr>
              <a:t>Presented by </a:t>
            </a:r>
            <a:r>
              <a:rPr lang="en-US" sz="1200" b="1" dirty="0">
                <a:solidFill>
                  <a:srgbClr val="C9D3E0"/>
                </a:solidFill>
                <a:latin typeface="Arial" pitchFamily="34" charset="0"/>
                <a:ea typeface="Arial" pitchFamily="34" charset="-122"/>
                <a:cs typeface="Arial" pitchFamily="34" charset="-120"/>
              </a:rPr>
              <a:t>[Partner name]</a:t>
            </a:r>
            <a:r>
              <a:rPr lang="en-US" sz="1200" dirty="0">
                <a:solidFill>
                  <a:srgbClr val="C9D3E0"/>
                </a:solidFill>
                <a:latin typeface="Arial" pitchFamily="34" charset="0"/>
                <a:ea typeface="Arial" pitchFamily="34" charset="-122"/>
                <a:cs typeface="Arial" pitchFamily="34" charset="-120"/>
              </a:rPr>
              <a:t>, authorised distributor in [territory]</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43B5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DBDF0"/>
                </a:solidFill>
                <a:latin typeface="Arial" pitchFamily="34" charset="0"/>
                <a:ea typeface="Arial" pitchFamily="34" charset="-122"/>
                <a:cs typeface="Arial" pitchFamily="34" charset="-120"/>
              </a:rPr>
              <a:t>WHO WE ARE</a:t>
            </a:r>
            <a:endParaRPr lang="en-US" sz="1200" dirty="0"/>
          </a:p>
        </p:txBody>
      </p:sp>
      <p:sp>
        <p:nvSpPr>
          <p:cNvPr id="3" name="Text 1"/>
          <p:cNvSpPr/>
          <p:nvPr/>
        </p:nvSpPr>
        <p:spPr>
          <a:xfrm>
            <a:off x="812800" y="1178520"/>
            <a:ext cx="9156700" cy="960041"/>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F6F7F7"/>
                </a:solidFill>
                <a:latin typeface="Arial" pitchFamily="34" charset="0"/>
                <a:ea typeface="Arial" pitchFamily="34" charset="-122"/>
                <a:cs typeface="Arial" pitchFamily="34" charset="-120"/>
              </a:rPr>
              <a:t>Started from a PhD project. </a:t>
            </a:r>
            <a:r>
              <a:rPr lang="en-US" sz="3200" b="1" dirty="0">
                <a:solidFill>
                  <a:srgbClr val="F6F7F7"/>
                </a:solidFill>
                <a:latin typeface="Arial" pitchFamily="34" charset="0"/>
                <a:ea typeface="Arial" pitchFamily="34" charset="-122"/>
                <a:cs typeface="Arial" pitchFamily="34" charset="-120"/>
              </a:rPr>
              <a:t>Built for researchers, by researchers.</a:t>
            </a:r>
            <a:endParaRPr lang="en-US" sz="3200" dirty="0"/>
          </a:p>
        </p:txBody>
      </p:sp>
      <p:sp>
        <p:nvSpPr>
          <p:cNvPr id="4" name="Text 2"/>
          <p:cNvSpPr/>
          <p:nvPr/>
        </p:nvSpPr>
        <p:spPr>
          <a:xfrm>
            <a:off x="812800" y="2265561"/>
            <a:ext cx="8502650" cy="85407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C9D3E0"/>
                </a:solidFill>
                <a:latin typeface="Arial" pitchFamily="34" charset="0"/>
                <a:ea typeface="Arial" pitchFamily="34" charset="-122"/>
                <a:cs typeface="Arial" pitchFamily="34" charset="-120"/>
              </a:rPr>
              <a:t>Redox Flow began when a PhD project showed that flow cell research needed modular hardware. Today we design and build cells, stacks and complete set-ups in Denmark, and ship them to labs around the world.</a:t>
            </a:r>
            <a:endParaRPr lang="en-US" sz="1500" dirty="0"/>
          </a:p>
        </p:txBody>
      </p:sp>
      <p:sp>
        <p:nvSpPr>
          <p:cNvPr id="5" name="Shape 3"/>
          <p:cNvSpPr/>
          <p:nvPr/>
        </p:nvSpPr>
        <p:spPr>
          <a:xfrm>
            <a:off x="812800" y="4086501"/>
            <a:ext cx="3386667" cy="0"/>
          </a:xfrm>
          <a:prstGeom prst="line">
            <a:avLst/>
          </a:prstGeom>
          <a:noFill/>
          <a:ln w="12700">
            <a:solidFill>
              <a:srgbClr val="2984E1"/>
            </a:solidFill>
            <a:prstDash val="solid"/>
          </a:ln>
        </p:spPr>
        <p:txBody>
          <a:bodyPr/>
          <a:lstStyle/>
          <a:p>
            <a:endParaRPr lang="en-DK"/>
          </a:p>
        </p:txBody>
      </p:sp>
      <p:sp>
        <p:nvSpPr>
          <p:cNvPr id="6" name="Text 4"/>
          <p:cNvSpPr/>
          <p:nvPr/>
        </p:nvSpPr>
        <p:spPr>
          <a:xfrm>
            <a:off x="812800" y="4245251"/>
            <a:ext cx="3488267" cy="528307"/>
          </a:xfrm>
          <a:prstGeom prst="rect">
            <a:avLst/>
          </a:prstGeom>
          <a:noFill/>
          <a:ln/>
        </p:spPr>
        <p:txBody>
          <a:bodyPr wrap="square" lIns="0" tIns="0" rIns="0" bIns="0" rtlCol="0" anchor="t">
            <a:normAutofit/>
          </a:bodyPr>
          <a:lstStyle/>
          <a:p>
            <a:pPr marL="0" indent="0" algn="l">
              <a:lnSpc>
                <a:spcPts val="3960"/>
              </a:lnSpc>
              <a:buNone/>
            </a:pPr>
            <a:r>
              <a:rPr lang="en-US" sz="3600" dirty="0">
                <a:solidFill>
                  <a:srgbClr val="F6F7F7"/>
                </a:solidFill>
                <a:latin typeface="Arial" pitchFamily="34" charset="0"/>
                <a:ea typeface="Arial" pitchFamily="34" charset="-122"/>
                <a:cs typeface="Arial" pitchFamily="34" charset="-120"/>
              </a:rPr>
              <a:t>2018</a:t>
            </a:r>
            <a:endParaRPr lang="en-US" sz="3600" dirty="0"/>
          </a:p>
        </p:txBody>
      </p:sp>
      <p:sp>
        <p:nvSpPr>
          <p:cNvPr id="7" name="Text 5"/>
          <p:cNvSpPr/>
          <p:nvPr/>
        </p:nvSpPr>
        <p:spPr>
          <a:xfrm>
            <a:off x="812800" y="4798958"/>
            <a:ext cx="3488267"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Founded in Denmark</a:t>
            </a:r>
            <a:endParaRPr lang="en-US" sz="1300" dirty="0"/>
          </a:p>
        </p:txBody>
      </p:sp>
      <p:sp>
        <p:nvSpPr>
          <p:cNvPr id="8" name="Shape 6"/>
          <p:cNvSpPr/>
          <p:nvPr/>
        </p:nvSpPr>
        <p:spPr>
          <a:xfrm>
            <a:off x="4402667" y="4086501"/>
            <a:ext cx="3386667" cy="0"/>
          </a:xfrm>
          <a:prstGeom prst="line">
            <a:avLst/>
          </a:prstGeom>
          <a:noFill/>
          <a:ln w="12700">
            <a:solidFill>
              <a:srgbClr val="2984E1"/>
            </a:solidFill>
            <a:prstDash val="solid"/>
          </a:ln>
        </p:spPr>
        <p:txBody>
          <a:bodyPr/>
          <a:lstStyle/>
          <a:p>
            <a:endParaRPr lang="en-DK"/>
          </a:p>
        </p:txBody>
      </p:sp>
      <p:sp>
        <p:nvSpPr>
          <p:cNvPr id="9" name="Text 7"/>
          <p:cNvSpPr/>
          <p:nvPr/>
        </p:nvSpPr>
        <p:spPr>
          <a:xfrm>
            <a:off x="4402667" y="4245251"/>
            <a:ext cx="3488267" cy="528307"/>
          </a:xfrm>
          <a:prstGeom prst="rect">
            <a:avLst/>
          </a:prstGeom>
          <a:noFill/>
          <a:ln/>
        </p:spPr>
        <p:txBody>
          <a:bodyPr wrap="square" lIns="0" tIns="0" rIns="0" bIns="0" rtlCol="0" anchor="t">
            <a:normAutofit/>
          </a:bodyPr>
          <a:lstStyle/>
          <a:p>
            <a:pPr marL="0" indent="0" algn="l">
              <a:lnSpc>
                <a:spcPts val="3960"/>
              </a:lnSpc>
              <a:buNone/>
            </a:pPr>
            <a:r>
              <a:rPr lang="en-US" sz="3600" dirty="0">
                <a:solidFill>
                  <a:srgbClr val="F6F7F7"/>
                </a:solidFill>
                <a:latin typeface="Arial" pitchFamily="34" charset="0"/>
                <a:ea typeface="Arial" pitchFamily="34" charset="-122"/>
                <a:cs typeface="Arial" pitchFamily="34" charset="-120"/>
              </a:rPr>
              <a:t>1,000+</a:t>
            </a:r>
            <a:endParaRPr lang="en-US" sz="3600" dirty="0"/>
          </a:p>
        </p:txBody>
      </p:sp>
      <p:sp>
        <p:nvSpPr>
          <p:cNvPr id="10" name="Text 8"/>
          <p:cNvSpPr/>
          <p:nvPr/>
        </p:nvSpPr>
        <p:spPr>
          <a:xfrm>
            <a:off x="4402667" y="4798958"/>
            <a:ext cx="3488267"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Customers worldwide</a:t>
            </a:r>
            <a:endParaRPr lang="en-US" sz="1300" dirty="0"/>
          </a:p>
        </p:txBody>
      </p:sp>
      <p:sp>
        <p:nvSpPr>
          <p:cNvPr id="11" name="Shape 9"/>
          <p:cNvSpPr/>
          <p:nvPr/>
        </p:nvSpPr>
        <p:spPr>
          <a:xfrm>
            <a:off x="7992534" y="4086501"/>
            <a:ext cx="3386667" cy="0"/>
          </a:xfrm>
          <a:prstGeom prst="line">
            <a:avLst/>
          </a:prstGeom>
          <a:noFill/>
          <a:ln w="12700">
            <a:solidFill>
              <a:srgbClr val="2984E1"/>
            </a:solidFill>
            <a:prstDash val="solid"/>
          </a:ln>
        </p:spPr>
        <p:txBody>
          <a:bodyPr/>
          <a:lstStyle/>
          <a:p>
            <a:endParaRPr lang="en-DK"/>
          </a:p>
        </p:txBody>
      </p:sp>
      <p:sp>
        <p:nvSpPr>
          <p:cNvPr id="12" name="Text 10"/>
          <p:cNvSpPr/>
          <p:nvPr/>
        </p:nvSpPr>
        <p:spPr>
          <a:xfrm>
            <a:off x="7992534" y="4245251"/>
            <a:ext cx="3488267" cy="528307"/>
          </a:xfrm>
          <a:prstGeom prst="rect">
            <a:avLst/>
          </a:prstGeom>
          <a:noFill/>
          <a:ln/>
        </p:spPr>
        <p:txBody>
          <a:bodyPr wrap="square" lIns="0" tIns="0" rIns="0" bIns="0" rtlCol="0" anchor="t">
            <a:normAutofit/>
          </a:bodyPr>
          <a:lstStyle/>
          <a:p>
            <a:pPr marL="0" indent="0" algn="l">
              <a:lnSpc>
                <a:spcPts val="3960"/>
              </a:lnSpc>
              <a:buNone/>
            </a:pPr>
            <a:r>
              <a:rPr lang="en-US" sz="3600" dirty="0">
                <a:solidFill>
                  <a:srgbClr val="F6F7F7"/>
                </a:solidFill>
                <a:latin typeface="Arial" pitchFamily="34" charset="0"/>
                <a:ea typeface="Arial" pitchFamily="34" charset="-122"/>
                <a:cs typeface="Arial" pitchFamily="34" charset="-120"/>
              </a:rPr>
              <a:t>4</a:t>
            </a:r>
            <a:endParaRPr lang="en-US" sz="3600" dirty="0"/>
          </a:p>
        </p:txBody>
      </p:sp>
      <p:sp>
        <p:nvSpPr>
          <p:cNvPr id="13" name="Text 11"/>
          <p:cNvSpPr/>
          <p:nvPr/>
        </p:nvSpPr>
        <p:spPr>
          <a:xfrm>
            <a:off x="7992534" y="4798958"/>
            <a:ext cx="3488267"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Main research areas: flow batteries, electrolysis, CO₂ electrolysis, electrodialysis</a:t>
            </a:r>
            <a:endParaRPr lang="en-US" sz="1300" dirty="0"/>
          </a:p>
        </p:txBody>
      </p:sp>
      <p:pic>
        <p:nvPicPr>
          <p:cNvPr id="16" name="Image 0" descr="Redox Flow logo"/>
          <p:cNvPicPr>
            <a:picLocks noChangeAspect="1"/>
          </p:cNvPicPr>
          <p:nvPr/>
        </p:nvPicPr>
        <p:blipFill>
          <a:blip r:embed="rId3"/>
          <a:srcRect l="-29" r="-29"/>
          <a:stretch/>
        </p:blipFill>
        <p:spPr>
          <a:xfrm>
            <a:off x="812800" y="6248400"/>
            <a:ext cx="1181100" cy="203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7"/>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2984E1"/>
                </a:solidFill>
                <a:latin typeface="Arial" pitchFamily="34" charset="0"/>
                <a:ea typeface="Arial" pitchFamily="34" charset="-122"/>
                <a:cs typeface="Arial" pitchFamily="34" charset="-120"/>
              </a:rPr>
              <a:t>PRODUCT RANGE</a:t>
            </a:r>
            <a:endParaRPr lang="en-US" sz="1200" dirty="0"/>
          </a:p>
        </p:txBody>
      </p:sp>
      <p:sp>
        <p:nvSpPr>
          <p:cNvPr id="3" name="Text 1"/>
          <p:cNvSpPr/>
          <p:nvPr/>
        </p:nvSpPr>
        <p:spPr>
          <a:xfrm>
            <a:off x="812800" y="115312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1B2330"/>
                </a:solidFill>
                <a:latin typeface="Arial" pitchFamily="34" charset="0"/>
                <a:ea typeface="Arial" pitchFamily="34" charset="-122"/>
                <a:cs typeface="Arial" pitchFamily="34" charset="-120"/>
              </a:rPr>
              <a:t>One modular range, </a:t>
            </a:r>
            <a:r>
              <a:rPr lang="en-US" sz="3200" b="1" dirty="0">
                <a:solidFill>
                  <a:srgbClr val="1B2330"/>
                </a:solidFill>
                <a:latin typeface="Arial" pitchFamily="34" charset="0"/>
                <a:ea typeface="Arial" pitchFamily="34" charset="-122"/>
                <a:cs typeface="Arial" pitchFamily="34" charset="-120"/>
              </a:rPr>
              <a:t>from test cell to complete set-up</a:t>
            </a:r>
            <a:endParaRPr lang="en-US" sz="3200" dirty="0"/>
          </a:p>
        </p:txBody>
      </p:sp>
      <p:sp>
        <p:nvSpPr>
          <p:cNvPr id="4" name="Shape 2"/>
          <p:cNvSpPr/>
          <p:nvPr/>
        </p:nvSpPr>
        <p:spPr>
          <a:xfrm>
            <a:off x="815975" y="1928416"/>
            <a:ext cx="2005277" cy="3123605"/>
          </a:xfrm>
          <a:prstGeom prst="roundRect">
            <a:avLst>
              <a:gd name="adj" fmla="val 3642"/>
            </a:avLst>
          </a:prstGeom>
          <a:solidFill>
            <a:srgbClr val="FFFFFF"/>
          </a:solidFill>
          <a:ln w="6350">
            <a:solidFill>
              <a:srgbClr val="DCE2E8"/>
            </a:solidFill>
            <a:prstDash val="solid"/>
          </a:ln>
        </p:spPr>
        <p:txBody>
          <a:bodyPr/>
          <a:lstStyle/>
          <a:p>
            <a:endParaRPr lang="en-DK"/>
          </a:p>
        </p:txBody>
      </p:sp>
      <p:pic>
        <p:nvPicPr>
          <p:cNvPr id="5" name="Image 0" descr="A-Cell flow battery test cell"/>
          <p:cNvPicPr>
            <a:picLocks noChangeAspect="1"/>
          </p:cNvPicPr>
          <p:nvPr/>
        </p:nvPicPr>
        <p:blipFill>
          <a:blip r:embed="rId3"/>
          <a:srcRect l="4044" r="4044"/>
          <a:stretch/>
        </p:blipFill>
        <p:spPr>
          <a:xfrm>
            <a:off x="817033" y="1929474"/>
            <a:ext cx="2012950" cy="1460500"/>
          </a:xfrm>
          <a:custGeom>
            <a:avLst/>
            <a:gdLst/>
            <a:ahLst/>
            <a:cxnLst/>
            <a:rect l="l" t="t" r="r" b="b"/>
            <a:pathLst>
              <a:path w="2012950" h="1460500">
                <a:moveTo>
                  <a:pt x="0" y="71967"/>
                </a:moveTo>
                <a:arcTo wR="71967" hR="71967" stAng="10800000" swAng="5400000"/>
                <a:lnTo>
                  <a:pt x="2012950" y="0"/>
                </a:lnTo>
                <a:lnTo>
                  <a:pt x="2012950" y="1460500"/>
                </a:lnTo>
                <a:lnTo>
                  <a:pt x="0" y="1460500"/>
                </a:lnTo>
                <a:close/>
              </a:path>
            </a:pathLst>
          </a:custGeom>
        </p:spPr>
      </p:pic>
      <p:sp>
        <p:nvSpPr>
          <p:cNvPr id="6" name="Text 3"/>
          <p:cNvSpPr/>
          <p:nvPr/>
        </p:nvSpPr>
        <p:spPr>
          <a:xfrm>
            <a:off x="969433" y="3478874"/>
            <a:ext cx="1749311"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330"/>
                </a:solidFill>
                <a:latin typeface="Arial" pitchFamily="34" charset="0"/>
                <a:ea typeface="Arial" pitchFamily="34" charset="-122"/>
                <a:cs typeface="Arial" pitchFamily="34" charset="-120"/>
              </a:rPr>
              <a:t>Flow battery</a:t>
            </a:r>
            <a:endParaRPr lang="en-US" sz="1400" dirty="0"/>
          </a:p>
        </p:txBody>
      </p:sp>
      <p:sp>
        <p:nvSpPr>
          <p:cNvPr id="7" name="Text 4"/>
          <p:cNvSpPr/>
          <p:nvPr/>
        </p:nvSpPr>
        <p:spPr>
          <a:xfrm>
            <a:off x="969433" y="3768395"/>
            <a:ext cx="1749311"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43B5B"/>
                </a:solidFill>
                <a:latin typeface="Arial" pitchFamily="34" charset="0"/>
                <a:ea typeface="Arial" pitchFamily="34" charset="-122"/>
                <a:cs typeface="Arial" pitchFamily="34" charset="-120"/>
              </a:rPr>
              <a:t>A-Cell, S-Cell, S-Stack</a:t>
            </a:r>
            <a:endParaRPr lang="en-US" sz="1200" dirty="0"/>
          </a:p>
        </p:txBody>
      </p:sp>
      <p:sp>
        <p:nvSpPr>
          <p:cNvPr id="8" name="Text 5"/>
          <p:cNvSpPr/>
          <p:nvPr/>
        </p:nvSpPr>
        <p:spPr>
          <a:xfrm>
            <a:off x="969433" y="4050308"/>
            <a:ext cx="1749311" cy="64254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A6675"/>
                </a:solidFill>
                <a:latin typeface="Arial" pitchFamily="34" charset="0"/>
                <a:ea typeface="Arial" pitchFamily="34" charset="-122"/>
                <a:cs typeface="Arial" pitchFamily="34" charset="-120"/>
              </a:rPr>
              <a:t>New redox couples, membranes and electrodes</a:t>
            </a:r>
            <a:endParaRPr lang="en-US" sz="1200" dirty="0"/>
          </a:p>
        </p:txBody>
      </p:sp>
      <p:sp>
        <p:nvSpPr>
          <p:cNvPr id="9" name="Shape 6"/>
          <p:cNvSpPr/>
          <p:nvPr/>
        </p:nvSpPr>
        <p:spPr>
          <a:xfrm>
            <a:off x="2954602" y="1928416"/>
            <a:ext cx="2005343" cy="3123605"/>
          </a:xfrm>
          <a:prstGeom prst="roundRect">
            <a:avLst>
              <a:gd name="adj" fmla="val 3642"/>
            </a:avLst>
          </a:prstGeom>
          <a:solidFill>
            <a:srgbClr val="FFFFFF"/>
          </a:solidFill>
          <a:ln w="6350">
            <a:solidFill>
              <a:srgbClr val="DCE2E8"/>
            </a:solidFill>
            <a:prstDash val="solid"/>
          </a:ln>
        </p:spPr>
        <p:txBody>
          <a:bodyPr/>
          <a:lstStyle/>
          <a:p>
            <a:endParaRPr lang="en-DK"/>
          </a:p>
        </p:txBody>
      </p:sp>
      <p:pic>
        <p:nvPicPr>
          <p:cNvPr id="10" name="Image 1" descr="X-Stack electrolysis stack"/>
          <p:cNvPicPr>
            <a:picLocks noChangeAspect="1"/>
          </p:cNvPicPr>
          <p:nvPr/>
        </p:nvPicPr>
        <p:blipFill>
          <a:blip r:embed="rId4"/>
          <a:srcRect l="4044" r="4044"/>
          <a:stretch/>
        </p:blipFill>
        <p:spPr>
          <a:xfrm>
            <a:off x="2955660" y="1929474"/>
            <a:ext cx="2012950" cy="1460500"/>
          </a:xfrm>
          <a:custGeom>
            <a:avLst/>
            <a:gdLst/>
            <a:ahLst/>
            <a:cxnLst/>
            <a:rect l="l" t="t" r="r" b="b"/>
            <a:pathLst>
              <a:path w="2012950" h="1460500">
                <a:moveTo>
                  <a:pt x="0" y="71967"/>
                </a:moveTo>
                <a:arcTo wR="71967" hR="71967" stAng="10800000" swAng="5400000"/>
                <a:lnTo>
                  <a:pt x="2012950" y="0"/>
                </a:lnTo>
                <a:lnTo>
                  <a:pt x="2012950" y="1460500"/>
                </a:lnTo>
                <a:lnTo>
                  <a:pt x="0" y="1460500"/>
                </a:lnTo>
                <a:close/>
              </a:path>
            </a:pathLst>
          </a:custGeom>
        </p:spPr>
      </p:pic>
      <p:sp>
        <p:nvSpPr>
          <p:cNvPr id="11" name="Text 7"/>
          <p:cNvSpPr/>
          <p:nvPr/>
        </p:nvSpPr>
        <p:spPr>
          <a:xfrm>
            <a:off x="3108060" y="3478874"/>
            <a:ext cx="1749379"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330"/>
                </a:solidFill>
                <a:latin typeface="Arial" pitchFamily="34" charset="0"/>
                <a:ea typeface="Arial" pitchFamily="34" charset="-122"/>
                <a:cs typeface="Arial" pitchFamily="34" charset="-120"/>
              </a:rPr>
              <a:t>Electrolysis</a:t>
            </a:r>
            <a:endParaRPr lang="en-US" sz="1400" dirty="0"/>
          </a:p>
        </p:txBody>
      </p:sp>
      <p:sp>
        <p:nvSpPr>
          <p:cNvPr id="12" name="Text 8"/>
          <p:cNvSpPr/>
          <p:nvPr/>
        </p:nvSpPr>
        <p:spPr>
          <a:xfrm>
            <a:off x="3108060" y="3768395"/>
            <a:ext cx="1749379" cy="64254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43B5B"/>
                </a:solidFill>
                <a:latin typeface="Arial" pitchFamily="34" charset="0"/>
                <a:ea typeface="Arial" pitchFamily="34" charset="-122"/>
                <a:cs typeface="Arial" pitchFamily="34" charset="-120"/>
              </a:rPr>
              <a:t>X-Cell, X-Cell with ports, X-Cell with 3–4 compartments, X-Stack</a:t>
            </a:r>
            <a:endParaRPr lang="en-US" sz="1200" dirty="0"/>
          </a:p>
        </p:txBody>
      </p:sp>
      <p:sp>
        <p:nvSpPr>
          <p:cNvPr id="13" name="Text 9"/>
          <p:cNvSpPr/>
          <p:nvPr/>
        </p:nvSpPr>
        <p:spPr>
          <a:xfrm>
            <a:off x="3108060" y="4461735"/>
            <a:ext cx="1749379" cy="436827"/>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A6675"/>
                </a:solidFill>
                <a:latin typeface="Arial" pitchFamily="34" charset="0"/>
                <a:ea typeface="Arial" pitchFamily="34" charset="-122"/>
                <a:cs typeface="Arial" pitchFamily="34" charset="-120"/>
              </a:rPr>
              <a:t>AEM, PEM, alkaline and CO₂ electrolysis</a:t>
            </a:r>
            <a:endParaRPr lang="en-US" sz="1200" dirty="0"/>
          </a:p>
        </p:txBody>
      </p:sp>
      <p:sp>
        <p:nvSpPr>
          <p:cNvPr id="14" name="Shape 10"/>
          <p:cNvSpPr/>
          <p:nvPr/>
        </p:nvSpPr>
        <p:spPr>
          <a:xfrm>
            <a:off x="5093295" y="1928416"/>
            <a:ext cx="2005343" cy="3123605"/>
          </a:xfrm>
          <a:prstGeom prst="roundRect">
            <a:avLst>
              <a:gd name="adj" fmla="val 3642"/>
            </a:avLst>
          </a:prstGeom>
          <a:solidFill>
            <a:srgbClr val="FFFFFF"/>
          </a:solidFill>
          <a:ln w="6350">
            <a:solidFill>
              <a:srgbClr val="DCE2E8"/>
            </a:solidFill>
            <a:prstDash val="solid"/>
          </a:ln>
        </p:spPr>
        <p:txBody>
          <a:bodyPr/>
          <a:lstStyle/>
          <a:p>
            <a:endParaRPr lang="en-DK"/>
          </a:p>
        </p:txBody>
      </p:sp>
      <p:pic>
        <p:nvPicPr>
          <p:cNvPr id="15" name="Image 2" descr="M-Cell multipurpose cell"/>
          <p:cNvPicPr>
            <a:picLocks noChangeAspect="1"/>
          </p:cNvPicPr>
          <p:nvPr/>
        </p:nvPicPr>
        <p:blipFill>
          <a:blip r:embed="rId5"/>
          <a:srcRect l="4044" r="4044"/>
          <a:stretch/>
        </p:blipFill>
        <p:spPr>
          <a:xfrm>
            <a:off x="5094354" y="1929474"/>
            <a:ext cx="2012950" cy="1460500"/>
          </a:xfrm>
          <a:custGeom>
            <a:avLst/>
            <a:gdLst/>
            <a:ahLst/>
            <a:cxnLst/>
            <a:rect l="l" t="t" r="r" b="b"/>
            <a:pathLst>
              <a:path w="2012950" h="1460500">
                <a:moveTo>
                  <a:pt x="0" y="71967"/>
                </a:moveTo>
                <a:arcTo wR="71967" hR="71967" stAng="10800000" swAng="5400000"/>
                <a:lnTo>
                  <a:pt x="2012950" y="0"/>
                </a:lnTo>
                <a:lnTo>
                  <a:pt x="2012950" y="1460500"/>
                </a:lnTo>
                <a:lnTo>
                  <a:pt x="0" y="1460500"/>
                </a:lnTo>
                <a:close/>
              </a:path>
            </a:pathLst>
          </a:custGeom>
        </p:spPr>
      </p:pic>
      <p:sp>
        <p:nvSpPr>
          <p:cNvPr id="16" name="Text 11"/>
          <p:cNvSpPr/>
          <p:nvPr/>
        </p:nvSpPr>
        <p:spPr>
          <a:xfrm>
            <a:off x="5246754" y="3478874"/>
            <a:ext cx="1749379"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330"/>
                </a:solidFill>
                <a:latin typeface="Arial" pitchFamily="34" charset="0"/>
                <a:ea typeface="Arial" pitchFamily="34" charset="-122"/>
                <a:cs typeface="Arial" pitchFamily="34" charset="-120"/>
              </a:rPr>
              <a:t>Multipurpose</a:t>
            </a:r>
            <a:endParaRPr lang="en-US" sz="1400" dirty="0"/>
          </a:p>
        </p:txBody>
      </p:sp>
      <p:sp>
        <p:nvSpPr>
          <p:cNvPr id="17" name="Text 12"/>
          <p:cNvSpPr/>
          <p:nvPr/>
        </p:nvSpPr>
        <p:spPr>
          <a:xfrm>
            <a:off x="5246754" y="3768395"/>
            <a:ext cx="174937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43B5B"/>
                </a:solidFill>
                <a:latin typeface="Arial" pitchFamily="34" charset="0"/>
                <a:ea typeface="Arial" pitchFamily="34" charset="-122"/>
                <a:cs typeface="Arial" pitchFamily="34" charset="-120"/>
              </a:rPr>
              <a:t>M-Cell Full, M-Cell Half</a:t>
            </a:r>
            <a:endParaRPr lang="en-US" sz="1200" dirty="0"/>
          </a:p>
        </p:txBody>
      </p:sp>
      <p:sp>
        <p:nvSpPr>
          <p:cNvPr id="18" name="Text 13"/>
          <p:cNvSpPr/>
          <p:nvPr/>
        </p:nvSpPr>
        <p:spPr>
          <a:xfrm>
            <a:off x="5246754" y="4050308"/>
            <a:ext cx="1749379" cy="436827"/>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A6675"/>
                </a:solidFill>
                <a:latin typeface="Arial" pitchFamily="34" charset="0"/>
                <a:ea typeface="Arial" pitchFamily="34" charset="-122"/>
                <a:cs typeface="Arial" pitchFamily="34" charset="-120"/>
              </a:rPr>
              <a:t>1 cm² cell for many set-ups in one platform</a:t>
            </a:r>
            <a:endParaRPr lang="en-US" sz="1200" dirty="0"/>
          </a:p>
        </p:txBody>
      </p:sp>
      <p:sp>
        <p:nvSpPr>
          <p:cNvPr id="19" name="Shape 14"/>
          <p:cNvSpPr/>
          <p:nvPr/>
        </p:nvSpPr>
        <p:spPr>
          <a:xfrm>
            <a:off x="7231989" y="1928416"/>
            <a:ext cx="2005343" cy="3123605"/>
          </a:xfrm>
          <a:prstGeom prst="roundRect">
            <a:avLst>
              <a:gd name="adj" fmla="val 3642"/>
            </a:avLst>
          </a:prstGeom>
          <a:solidFill>
            <a:srgbClr val="FFFFFF"/>
          </a:solidFill>
          <a:ln w="6350">
            <a:solidFill>
              <a:srgbClr val="DCE2E8"/>
            </a:solidFill>
            <a:prstDash val="solid"/>
          </a:ln>
        </p:spPr>
        <p:txBody>
          <a:bodyPr/>
          <a:lstStyle/>
          <a:p>
            <a:endParaRPr lang="en-DK"/>
          </a:p>
        </p:txBody>
      </p:sp>
      <p:pic>
        <p:nvPicPr>
          <p:cNvPr id="20" name="Image 3" descr="Y-Cell electrodialysis cell"/>
          <p:cNvPicPr>
            <a:picLocks noChangeAspect="1"/>
          </p:cNvPicPr>
          <p:nvPr/>
        </p:nvPicPr>
        <p:blipFill>
          <a:blip r:embed="rId6"/>
          <a:srcRect t="8265" b="8265"/>
          <a:stretch/>
        </p:blipFill>
        <p:spPr>
          <a:xfrm>
            <a:off x="7233047" y="1929474"/>
            <a:ext cx="2012950" cy="1460500"/>
          </a:xfrm>
          <a:custGeom>
            <a:avLst/>
            <a:gdLst/>
            <a:ahLst/>
            <a:cxnLst/>
            <a:rect l="l" t="t" r="r" b="b"/>
            <a:pathLst>
              <a:path w="2012950" h="1460500">
                <a:moveTo>
                  <a:pt x="0" y="71967"/>
                </a:moveTo>
                <a:arcTo wR="71967" hR="71967" stAng="10800000" swAng="5400000"/>
                <a:lnTo>
                  <a:pt x="2012950" y="0"/>
                </a:lnTo>
                <a:lnTo>
                  <a:pt x="2012950" y="1460500"/>
                </a:lnTo>
                <a:lnTo>
                  <a:pt x="0" y="1460500"/>
                </a:lnTo>
                <a:close/>
              </a:path>
            </a:pathLst>
          </a:custGeom>
        </p:spPr>
      </p:pic>
      <p:sp>
        <p:nvSpPr>
          <p:cNvPr id="21" name="Text 15"/>
          <p:cNvSpPr/>
          <p:nvPr/>
        </p:nvSpPr>
        <p:spPr>
          <a:xfrm>
            <a:off x="7385447" y="3478874"/>
            <a:ext cx="1749379"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330"/>
                </a:solidFill>
                <a:latin typeface="Arial" pitchFamily="34" charset="0"/>
                <a:ea typeface="Arial" pitchFamily="34" charset="-122"/>
                <a:cs typeface="Arial" pitchFamily="34" charset="-120"/>
              </a:rPr>
              <a:t>Electrodialysis</a:t>
            </a:r>
            <a:endParaRPr lang="en-US" sz="1400" dirty="0"/>
          </a:p>
        </p:txBody>
      </p:sp>
      <p:sp>
        <p:nvSpPr>
          <p:cNvPr id="22" name="Text 16"/>
          <p:cNvSpPr/>
          <p:nvPr/>
        </p:nvSpPr>
        <p:spPr>
          <a:xfrm>
            <a:off x="7385447" y="3768395"/>
            <a:ext cx="174937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43B5B"/>
                </a:solidFill>
                <a:latin typeface="Arial" pitchFamily="34" charset="0"/>
                <a:ea typeface="Arial" pitchFamily="34" charset="-122"/>
                <a:cs typeface="Arial" pitchFamily="34" charset="-120"/>
              </a:rPr>
              <a:t>Y-Cell</a:t>
            </a:r>
            <a:endParaRPr lang="en-US" sz="1200" dirty="0"/>
          </a:p>
        </p:txBody>
      </p:sp>
      <p:sp>
        <p:nvSpPr>
          <p:cNvPr id="23" name="Text 17"/>
          <p:cNvSpPr/>
          <p:nvPr/>
        </p:nvSpPr>
        <p:spPr>
          <a:xfrm>
            <a:off x="7385447" y="4050308"/>
            <a:ext cx="174937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A6675"/>
                </a:solidFill>
                <a:latin typeface="Arial" pitchFamily="34" charset="0"/>
                <a:ea typeface="Arial" pitchFamily="34" charset="-122"/>
                <a:cs typeface="Arial" pitchFamily="34" charset="-120"/>
              </a:rPr>
              <a:t>Electrodialysis research</a:t>
            </a:r>
            <a:endParaRPr lang="en-US" sz="1200" dirty="0"/>
          </a:p>
        </p:txBody>
      </p:sp>
      <p:sp>
        <p:nvSpPr>
          <p:cNvPr id="24" name="Shape 18"/>
          <p:cNvSpPr/>
          <p:nvPr/>
        </p:nvSpPr>
        <p:spPr>
          <a:xfrm>
            <a:off x="9370682" y="1928416"/>
            <a:ext cx="2005343" cy="3123605"/>
          </a:xfrm>
          <a:prstGeom prst="roundRect">
            <a:avLst>
              <a:gd name="adj" fmla="val 3642"/>
            </a:avLst>
          </a:prstGeom>
          <a:solidFill>
            <a:srgbClr val="FFFFFF"/>
          </a:solidFill>
          <a:ln w="6350">
            <a:solidFill>
              <a:srgbClr val="DCE2E8"/>
            </a:solidFill>
            <a:prstDash val="solid"/>
          </a:ln>
        </p:spPr>
        <p:txBody>
          <a:bodyPr/>
          <a:lstStyle/>
          <a:p>
            <a:endParaRPr lang="en-DK"/>
          </a:p>
        </p:txBody>
      </p:sp>
      <p:pic>
        <p:nvPicPr>
          <p:cNvPr id="25" name="Image 4" descr="Complete flow battery set-up with cell, pump and control unit"/>
          <p:cNvPicPr>
            <a:picLocks noChangeAspect="1"/>
          </p:cNvPicPr>
          <p:nvPr/>
        </p:nvPicPr>
        <p:blipFill>
          <a:blip r:embed="rId7"/>
          <a:srcRect l="4044" r="4044"/>
          <a:stretch/>
        </p:blipFill>
        <p:spPr>
          <a:xfrm>
            <a:off x="9371740" y="1929474"/>
            <a:ext cx="2012950" cy="1460500"/>
          </a:xfrm>
          <a:custGeom>
            <a:avLst/>
            <a:gdLst/>
            <a:ahLst/>
            <a:cxnLst/>
            <a:rect l="l" t="t" r="r" b="b"/>
            <a:pathLst>
              <a:path w="2012950" h="1460500">
                <a:moveTo>
                  <a:pt x="0" y="71967"/>
                </a:moveTo>
                <a:arcTo wR="71967" hR="71967" stAng="10800000" swAng="5400000"/>
                <a:lnTo>
                  <a:pt x="2012950" y="0"/>
                </a:lnTo>
                <a:lnTo>
                  <a:pt x="2012950" y="1460500"/>
                </a:lnTo>
                <a:lnTo>
                  <a:pt x="0" y="1460500"/>
                </a:lnTo>
                <a:close/>
              </a:path>
            </a:pathLst>
          </a:custGeom>
        </p:spPr>
      </p:pic>
      <p:sp>
        <p:nvSpPr>
          <p:cNvPr id="26" name="Text 19"/>
          <p:cNvSpPr/>
          <p:nvPr/>
        </p:nvSpPr>
        <p:spPr>
          <a:xfrm>
            <a:off x="9524140" y="3478874"/>
            <a:ext cx="1749379" cy="238720"/>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330"/>
                </a:solidFill>
                <a:latin typeface="Arial" pitchFamily="34" charset="0"/>
                <a:ea typeface="Arial" pitchFamily="34" charset="-122"/>
                <a:cs typeface="Arial" pitchFamily="34" charset="-120"/>
              </a:rPr>
              <a:t>Complete set-ups</a:t>
            </a:r>
            <a:endParaRPr lang="en-US" sz="1400" dirty="0"/>
          </a:p>
        </p:txBody>
      </p:sp>
      <p:sp>
        <p:nvSpPr>
          <p:cNvPr id="27" name="Text 20"/>
          <p:cNvSpPr/>
          <p:nvPr/>
        </p:nvSpPr>
        <p:spPr>
          <a:xfrm>
            <a:off x="9524140" y="3768395"/>
            <a:ext cx="174937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43B5B"/>
                </a:solidFill>
                <a:latin typeface="Arial" pitchFamily="34" charset="0"/>
                <a:ea typeface="Arial" pitchFamily="34" charset="-122"/>
                <a:cs typeface="Arial" pitchFamily="34" charset="-120"/>
              </a:rPr>
              <a:t>Flow battery, electrolysis</a:t>
            </a:r>
            <a:endParaRPr lang="en-US" sz="1200" dirty="0"/>
          </a:p>
        </p:txBody>
      </p:sp>
      <p:sp>
        <p:nvSpPr>
          <p:cNvPr id="28" name="Text 21"/>
          <p:cNvSpPr/>
          <p:nvPr/>
        </p:nvSpPr>
        <p:spPr>
          <a:xfrm>
            <a:off x="9524140" y="4050308"/>
            <a:ext cx="1749379" cy="436827"/>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A6675"/>
                </a:solidFill>
                <a:latin typeface="Arial" pitchFamily="34" charset="0"/>
                <a:ea typeface="Arial" pitchFamily="34" charset="-122"/>
                <a:cs typeface="Arial" pitchFamily="34" charset="-120"/>
              </a:rPr>
              <a:t>Cell, pump, hydraulics and control, ready to run</a:t>
            </a:r>
            <a:endParaRPr lang="en-US" sz="1200" dirty="0"/>
          </a:p>
        </p:txBody>
      </p:sp>
      <p:sp>
        <p:nvSpPr>
          <p:cNvPr id="29" name="Text 2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675"/>
                </a:solidFill>
                <a:latin typeface="Arial" pitchFamily="34" charset="0"/>
                <a:ea typeface="Arial" pitchFamily="34" charset="-122"/>
                <a:cs typeface="Arial" pitchFamily="34" charset="-120"/>
              </a:rPr>
              <a:t>Plus accessories and consumables: pumps, temperature control, gas separation, UV/VIS and OCV cells, electrode holders, gaskets and more.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7F7"/>
        </a:solidFill>
        <a:effectLst/>
      </p:bgPr>
    </p:bg>
    <p:spTree>
      <p:nvGrpSpPr>
        <p:cNvPr id="1" name=""/>
        <p:cNvGrpSpPr/>
        <p:nvPr/>
      </p:nvGrpSpPr>
      <p:grpSpPr>
        <a:xfrm>
          <a:off x="0" y="0"/>
          <a:ext cx="0" cy="0"/>
          <a:chOff x="0" y="0"/>
          <a:chExt cx="0" cy="0"/>
        </a:xfrm>
      </p:grpSpPr>
      <p:sp>
        <p:nvSpPr>
          <p:cNvPr id="2" name="Shape 0"/>
          <p:cNvSpPr/>
          <p:nvPr/>
        </p:nvSpPr>
        <p:spPr>
          <a:xfrm>
            <a:off x="0" y="0"/>
            <a:ext cx="4826000" cy="6858000"/>
          </a:xfrm>
          <a:prstGeom prst="rect">
            <a:avLst/>
          </a:prstGeom>
          <a:solidFill>
            <a:srgbClr val="2984E1"/>
          </a:solidFill>
          <a:ln/>
        </p:spPr>
        <p:txBody>
          <a:bodyPr/>
          <a:lstStyle/>
          <a:p>
            <a:endParaRPr lang="en-DK"/>
          </a:p>
        </p:txBody>
      </p:sp>
      <p:pic>
        <p:nvPicPr>
          <p:cNvPr id="3" name="Image 0" descr="S-Cell taken apart into its components"/>
          <p:cNvPicPr>
            <a:picLocks noChangeAspect="1"/>
          </p:cNvPicPr>
          <p:nvPr/>
        </p:nvPicPr>
        <p:blipFill>
          <a:blip r:embed="rId3"/>
          <a:srcRect l="1774" r="1774"/>
          <a:stretch/>
        </p:blipFill>
        <p:spPr>
          <a:xfrm>
            <a:off x="812800" y="3175000"/>
            <a:ext cx="3200400" cy="2870200"/>
          </a:xfrm>
          <a:prstGeom prst="roundRect">
            <a:avLst>
              <a:gd name="adj" fmla="val 2655"/>
            </a:avLst>
          </a:prstGeom>
        </p:spPr>
      </p:pic>
      <p:sp>
        <p:nvSpPr>
          <p:cNvPr id="4" name="Text 1"/>
          <p:cNvSpPr/>
          <p:nvPr/>
        </p:nvSpPr>
        <p:spPr>
          <a:xfrm>
            <a:off x="812800" y="812800"/>
            <a:ext cx="329641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6F7F7"/>
                </a:solidFill>
                <a:latin typeface="Arial" pitchFamily="34" charset="0"/>
                <a:ea typeface="Arial" pitchFamily="34" charset="-122"/>
                <a:cs typeface="Arial" pitchFamily="34" charset="-120"/>
              </a:rPr>
              <a:t>WHY REDOX FLOW</a:t>
            </a:r>
            <a:endParaRPr lang="en-US" sz="1200" dirty="0"/>
          </a:p>
        </p:txBody>
      </p:sp>
      <p:sp>
        <p:nvSpPr>
          <p:cNvPr id="5" name="Text 2"/>
          <p:cNvSpPr/>
          <p:nvPr/>
        </p:nvSpPr>
        <p:spPr>
          <a:xfrm>
            <a:off x="812800" y="1143000"/>
            <a:ext cx="3401060" cy="935699"/>
          </a:xfrm>
          <a:prstGeom prst="rect">
            <a:avLst/>
          </a:prstGeom>
          <a:noFill/>
          <a:ln/>
        </p:spPr>
        <p:txBody>
          <a:bodyPr wrap="square" lIns="0" tIns="0" rIns="0" bIns="0" rtlCol="0" anchor="t">
            <a:normAutofit/>
          </a:bodyPr>
          <a:lstStyle/>
          <a:p>
            <a:pPr marL="0" indent="0" algn="l">
              <a:lnSpc>
                <a:spcPts val="3584"/>
              </a:lnSpc>
              <a:buNone/>
            </a:pPr>
            <a:r>
              <a:rPr lang="en-US" sz="3200" dirty="0">
                <a:solidFill>
                  <a:srgbClr val="FFFFFF"/>
                </a:solidFill>
                <a:latin typeface="Arial" pitchFamily="34" charset="0"/>
                <a:ea typeface="Arial" pitchFamily="34" charset="-122"/>
                <a:cs typeface="Arial" pitchFamily="34" charset="-120"/>
              </a:rPr>
              <a:t>One cell </a:t>
            </a:r>
            <a:r>
              <a:rPr lang="en-US" sz="3200" b="1" dirty="0">
                <a:solidFill>
                  <a:srgbClr val="FFFFFF"/>
                </a:solidFill>
                <a:latin typeface="Arial" pitchFamily="34" charset="0"/>
                <a:ea typeface="Arial" pitchFamily="34" charset="-122"/>
                <a:cs typeface="Arial" pitchFamily="34" charset="-120"/>
              </a:rPr>
              <a:t>can do a lot</a:t>
            </a:r>
            <a:endParaRPr lang="en-US" sz="3200" dirty="0"/>
          </a:p>
        </p:txBody>
      </p:sp>
      <p:pic>
        <p:nvPicPr>
          <p:cNvPr id="6" name="Image 1" descr="Settings"/>
          <p:cNvPicPr>
            <a:picLocks noChangeAspect="1"/>
          </p:cNvPicPr>
          <p:nvPr/>
        </p:nvPicPr>
        <p:blipFill>
          <a:blip r:embed="rId4"/>
          <a:srcRect/>
          <a:stretch/>
        </p:blipFill>
        <p:spPr>
          <a:xfrm>
            <a:off x="5638800" y="812800"/>
            <a:ext cx="304800" cy="304800"/>
          </a:xfrm>
          <a:prstGeom prst="rect">
            <a:avLst/>
          </a:prstGeom>
        </p:spPr>
      </p:pic>
      <p:sp>
        <p:nvSpPr>
          <p:cNvPr id="7" name="Text 3"/>
          <p:cNvSpPr/>
          <p:nvPr/>
        </p:nvSpPr>
        <p:spPr>
          <a:xfrm>
            <a:off x="5638800" y="1219200"/>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330"/>
                </a:solidFill>
                <a:latin typeface="Arial" pitchFamily="34" charset="0"/>
                <a:ea typeface="Arial" pitchFamily="34" charset="-122"/>
                <a:cs typeface="Arial" pitchFamily="34" charset="-120"/>
              </a:rPr>
              <a:t>Modular</a:t>
            </a:r>
            <a:endParaRPr lang="en-US" sz="1800" dirty="0"/>
          </a:p>
        </p:txBody>
      </p:sp>
      <p:sp>
        <p:nvSpPr>
          <p:cNvPr id="8" name="Text 4"/>
          <p:cNvSpPr/>
          <p:nvPr/>
        </p:nvSpPr>
        <p:spPr>
          <a:xfrm>
            <a:off x="5638800" y="1595106"/>
            <a:ext cx="2723965" cy="943907"/>
          </a:xfrm>
          <a:prstGeom prst="rect">
            <a:avLst/>
          </a:prstGeom>
          <a:noFill/>
          <a:ln/>
        </p:spPr>
        <p:txBody>
          <a:bodyPr wrap="square" lIns="0" tIns="0" rIns="0" bIns="0" rtlCol="0" anchor="t">
            <a:noAutofit/>
          </a:bodyPr>
          <a:lstStyle/>
          <a:p>
            <a:pPr marL="0" indent="0" algn="l">
              <a:lnSpc>
                <a:spcPts val="1885"/>
              </a:lnSpc>
              <a:buNone/>
            </a:pPr>
            <a:r>
              <a:rPr lang="en-US" sz="1300" dirty="0">
                <a:solidFill>
                  <a:srgbClr val="4A5568"/>
                </a:solidFill>
                <a:latin typeface="Arial" pitchFamily="34" charset="0"/>
                <a:ea typeface="Arial" pitchFamily="34" charset="-122"/>
                <a:cs typeface="Arial" pitchFamily="34" charset="-120"/>
              </a:rPr>
              <a:t>Parts fit across the range. Swap a few components to change chemistry, or add parts to turn a cell into a stack.</a:t>
            </a:r>
            <a:endParaRPr lang="en-US" sz="1300" dirty="0"/>
          </a:p>
        </p:txBody>
      </p:sp>
      <p:pic>
        <p:nvPicPr>
          <p:cNvPr id="9" name="Image 2" descr="Check"/>
          <p:cNvPicPr>
            <a:picLocks noChangeAspect="1"/>
          </p:cNvPicPr>
          <p:nvPr/>
        </p:nvPicPr>
        <p:blipFill>
          <a:blip r:embed="rId5"/>
          <a:srcRect/>
          <a:stretch/>
        </p:blipFill>
        <p:spPr>
          <a:xfrm>
            <a:off x="8509000" y="812800"/>
            <a:ext cx="304800" cy="304800"/>
          </a:xfrm>
          <a:prstGeom prst="rect">
            <a:avLst/>
          </a:prstGeom>
        </p:spPr>
      </p:pic>
      <p:sp>
        <p:nvSpPr>
          <p:cNvPr id="10" name="Text 5"/>
          <p:cNvSpPr/>
          <p:nvPr/>
        </p:nvSpPr>
        <p:spPr>
          <a:xfrm>
            <a:off x="8509000" y="1219200"/>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330"/>
                </a:solidFill>
                <a:latin typeface="Arial" pitchFamily="34" charset="0"/>
                <a:ea typeface="Arial" pitchFamily="34" charset="-122"/>
                <a:cs typeface="Arial" pitchFamily="34" charset="-120"/>
              </a:rPr>
              <a:t>Ready to run</a:t>
            </a:r>
            <a:endParaRPr lang="en-US" sz="1800" dirty="0"/>
          </a:p>
        </p:txBody>
      </p:sp>
      <p:sp>
        <p:nvSpPr>
          <p:cNvPr id="11" name="Text 6"/>
          <p:cNvSpPr/>
          <p:nvPr/>
        </p:nvSpPr>
        <p:spPr>
          <a:xfrm>
            <a:off x="8509000" y="1595107"/>
            <a:ext cx="2956306" cy="74354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rial" pitchFamily="34" charset="0"/>
                <a:ea typeface="Arial" pitchFamily="34" charset="-122"/>
                <a:cs typeface="Arial" pitchFamily="34" charset="-120"/>
              </a:rPr>
              <a:t>Complete set-ups arrive with cell, pump, hydraulics, control unit, fittings and gaskets.</a:t>
            </a:r>
            <a:endParaRPr lang="en-US" sz="1300" dirty="0"/>
          </a:p>
        </p:txBody>
      </p:sp>
      <p:pic>
        <p:nvPicPr>
          <p:cNvPr id="12" name="Image 3" descr="Wrench"/>
          <p:cNvPicPr>
            <a:picLocks noChangeAspect="1"/>
          </p:cNvPicPr>
          <p:nvPr/>
        </p:nvPicPr>
        <p:blipFill>
          <a:blip r:embed="rId6"/>
          <a:srcRect/>
          <a:stretch/>
        </p:blipFill>
        <p:spPr>
          <a:xfrm>
            <a:off x="5638800" y="3429000"/>
            <a:ext cx="304800" cy="304800"/>
          </a:xfrm>
          <a:prstGeom prst="rect">
            <a:avLst/>
          </a:prstGeom>
        </p:spPr>
      </p:pic>
      <p:sp>
        <p:nvSpPr>
          <p:cNvPr id="13" name="Text 7"/>
          <p:cNvSpPr/>
          <p:nvPr/>
        </p:nvSpPr>
        <p:spPr>
          <a:xfrm>
            <a:off x="5638800" y="3835400"/>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330"/>
                </a:solidFill>
                <a:latin typeface="Arial" pitchFamily="34" charset="0"/>
                <a:ea typeface="Arial" pitchFamily="34" charset="-122"/>
                <a:cs typeface="Arial" pitchFamily="34" charset="-120"/>
              </a:rPr>
              <a:t>Custom builds</a:t>
            </a:r>
            <a:endParaRPr lang="en-US" sz="1800" dirty="0"/>
          </a:p>
        </p:txBody>
      </p:sp>
      <p:sp>
        <p:nvSpPr>
          <p:cNvPr id="14" name="Text 8"/>
          <p:cNvSpPr/>
          <p:nvPr/>
        </p:nvSpPr>
        <p:spPr>
          <a:xfrm>
            <a:off x="5638800" y="4211307"/>
            <a:ext cx="2723965" cy="74354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rial" pitchFamily="34" charset="0"/>
                <a:ea typeface="Arial" pitchFamily="34" charset="-122"/>
                <a:cs typeface="Arial" pitchFamily="34" charset="-120"/>
              </a:rPr>
              <a:t>Serpentine flow fields, BMED cells, custom gaskets. From small tweaks to full custom designs.</a:t>
            </a:r>
            <a:endParaRPr lang="en-US" sz="1300" dirty="0"/>
          </a:p>
        </p:txBody>
      </p:sp>
      <p:pic>
        <p:nvPicPr>
          <p:cNvPr id="15" name="Image 4" descr="Verified"/>
          <p:cNvPicPr>
            <a:picLocks noChangeAspect="1"/>
          </p:cNvPicPr>
          <p:nvPr/>
        </p:nvPicPr>
        <p:blipFill>
          <a:blip r:embed="rId7"/>
          <a:srcRect/>
          <a:stretch/>
        </p:blipFill>
        <p:spPr>
          <a:xfrm>
            <a:off x="8509000" y="3429000"/>
            <a:ext cx="304800" cy="304800"/>
          </a:xfrm>
          <a:prstGeom prst="rect">
            <a:avLst/>
          </a:prstGeom>
        </p:spPr>
      </p:pic>
      <p:sp>
        <p:nvSpPr>
          <p:cNvPr id="16" name="Text 9"/>
          <p:cNvSpPr/>
          <p:nvPr/>
        </p:nvSpPr>
        <p:spPr>
          <a:xfrm>
            <a:off x="8509000" y="3835400"/>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330"/>
                </a:solidFill>
                <a:latin typeface="Arial" pitchFamily="34" charset="0"/>
                <a:ea typeface="Arial" pitchFamily="34" charset="-122"/>
                <a:cs typeface="Arial" pitchFamily="34" charset="-120"/>
              </a:rPr>
              <a:t>Robust</a:t>
            </a:r>
            <a:endParaRPr lang="en-US" sz="1800" dirty="0"/>
          </a:p>
        </p:txBody>
      </p:sp>
      <p:sp>
        <p:nvSpPr>
          <p:cNvPr id="17" name="Text 10"/>
          <p:cNvSpPr/>
          <p:nvPr/>
        </p:nvSpPr>
        <p:spPr>
          <a:xfrm>
            <a:off x="8509000" y="4211307"/>
            <a:ext cx="2956306" cy="74354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rial" pitchFamily="34" charset="0"/>
                <a:ea typeface="Arial" pitchFamily="34" charset="-122"/>
                <a:cs typeface="Arial" pitchFamily="34" charset="-120"/>
              </a:rPr>
              <a:t>PEEK, PTFE, EPDM and Viton parts for aggressive electrolytes, at temperatures up to 95 °C.</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43B5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DBDF0"/>
                </a:solidFill>
                <a:latin typeface="Arial" pitchFamily="34" charset="0"/>
                <a:ea typeface="Arial" pitchFamily="34" charset="-122"/>
                <a:cs typeface="Arial" pitchFamily="34" charset="-120"/>
              </a:rPr>
              <a:t>NEXT STEPS</a:t>
            </a:r>
            <a:endParaRPr lang="en-US" sz="1200" dirty="0"/>
          </a:p>
        </p:txBody>
      </p:sp>
      <p:sp>
        <p:nvSpPr>
          <p:cNvPr id="3" name="Text 1"/>
          <p:cNvSpPr/>
          <p:nvPr/>
        </p:nvSpPr>
        <p:spPr>
          <a:xfrm>
            <a:off x="812800" y="115312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F6F7F7"/>
                </a:solidFill>
                <a:latin typeface="Arial" pitchFamily="34" charset="0"/>
                <a:ea typeface="Arial" pitchFamily="34" charset="-122"/>
                <a:cs typeface="Arial" pitchFamily="34" charset="-120"/>
              </a:rPr>
              <a:t>Let’s find the </a:t>
            </a:r>
            <a:r>
              <a:rPr lang="en-US" sz="3200" b="1" dirty="0">
                <a:solidFill>
                  <a:srgbClr val="F6F7F7"/>
                </a:solidFill>
                <a:latin typeface="Arial" pitchFamily="34" charset="0"/>
                <a:ea typeface="Arial" pitchFamily="34" charset="-122"/>
                <a:cs typeface="Arial" pitchFamily="34" charset="-120"/>
              </a:rPr>
              <a:t>right set-up for your lab</a:t>
            </a:r>
            <a:endParaRPr lang="en-US" sz="3200" dirty="0"/>
          </a:p>
        </p:txBody>
      </p:sp>
      <p:sp>
        <p:nvSpPr>
          <p:cNvPr id="4" name="Text 2"/>
          <p:cNvSpPr/>
          <p:nvPr/>
        </p:nvSpPr>
        <p:spPr>
          <a:xfrm>
            <a:off x="812800" y="1976041"/>
            <a:ext cx="43180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8DBDF0"/>
                </a:solidFill>
                <a:latin typeface="Arial" pitchFamily="34" charset="0"/>
                <a:ea typeface="Arial" pitchFamily="34" charset="-122"/>
                <a:cs typeface="Arial" pitchFamily="34" charset="-120"/>
              </a:rPr>
              <a:t>1</a:t>
            </a:r>
            <a:endParaRPr lang="en-US" sz="2200" dirty="0"/>
          </a:p>
        </p:txBody>
      </p:sp>
      <p:sp>
        <p:nvSpPr>
          <p:cNvPr id="5" name="Text 3"/>
          <p:cNvSpPr/>
          <p:nvPr/>
        </p:nvSpPr>
        <p:spPr>
          <a:xfrm>
            <a:off x="1371600" y="1976041"/>
            <a:ext cx="5703316"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7F7"/>
                </a:solidFill>
                <a:latin typeface="Arial" pitchFamily="34" charset="0"/>
                <a:ea typeface="Arial" pitchFamily="34" charset="-122"/>
                <a:cs typeface="Arial" pitchFamily="34" charset="-120"/>
              </a:rPr>
              <a:t>Tell us about your research</a:t>
            </a:r>
            <a:endParaRPr lang="en-US" sz="1600" dirty="0"/>
          </a:p>
        </p:txBody>
      </p:sp>
      <p:sp>
        <p:nvSpPr>
          <p:cNvPr id="6" name="Text 4"/>
          <p:cNvSpPr/>
          <p:nvPr/>
        </p:nvSpPr>
        <p:spPr>
          <a:xfrm>
            <a:off x="1371600" y="2257955"/>
            <a:ext cx="570331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Chemistry, active area, materials and budget</a:t>
            </a:r>
            <a:endParaRPr lang="en-US" sz="1300" dirty="0"/>
          </a:p>
        </p:txBody>
      </p:sp>
      <p:sp>
        <p:nvSpPr>
          <p:cNvPr id="7" name="Text 5"/>
          <p:cNvSpPr/>
          <p:nvPr/>
        </p:nvSpPr>
        <p:spPr>
          <a:xfrm>
            <a:off x="812800" y="2666870"/>
            <a:ext cx="43180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8DBDF0"/>
                </a:solidFill>
                <a:latin typeface="Arial" pitchFamily="34" charset="0"/>
                <a:ea typeface="Arial" pitchFamily="34" charset="-122"/>
                <a:cs typeface="Arial" pitchFamily="34" charset="-120"/>
              </a:rPr>
              <a:t>2</a:t>
            </a:r>
            <a:endParaRPr lang="en-US" sz="2200" dirty="0"/>
          </a:p>
        </p:txBody>
      </p:sp>
      <p:sp>
        <p:nvSpPr>
          <p:cNvPr id="8" name="Text 6"/>
          <p:cNvSpPr/>
          <p:nvPr/>
        </p:nvSpPr>
        <p:spPr>
          <a:xfrm>
            <a:off x="1371600" y="2666870"/>
            <a:ext cx="5703316"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7F7"/>
                </a:solidFill>
                <a:latin typeface="Arial" pitchFamily="34" charset="0"/>
                <a:ea typeface="Arial" pitchFamily="34" charset="-122"/>
                <a:cs typeface="Arial" pitchFamily="34" charset="-120"/>
              </a:rPr>
              <a:t>Get a recommended configuration</a:t>
            </a:r>
            <a:endParaRPr lang="en-US" sz="1600" dirty="0"/>
          </a:p>
        </p:txBody>
      </p:sp>
      <p:sp>
        <p:nvSpPr>
          <p:cNvPr id="9" name="Text 7"/>
          <p:cNvSpPr/>
          <p:nvPr/>
        </p:nvSpPr>
        <p:spPr>
          <a:xfrm>
            <a:off x="1371600" y="2948781"/>
            <a:ext cx="570331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Cell, accessories and consumables that fit</a:t>
            </a:r>
            <a:endParaRPr lang="en-US" sz="1300" dirty="0"/>
          </a:p>
        </p:txBody>
      </p:sp>
      <p:sp>
        <p:nvSpPr>
          <p:cNvPr id="10" name="Text 8"/>
          <p:cNvSpPr/>
          <p:nvPr/>
        </p:nvSpPr>
        <p:spPr>
          <a:xfrm>
            <a:off x="812800" y="3357696"/>
            <a:ext cx="43180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8DBDF0"/>
                </a:solidFill>
                <a:latin typeface="Arial" pitchFamily="34" charset="0"/>
                <a:ea typeface="Arial" pitchFamily="34" charset="-122"/>
                <a:cs typeface="Arial" pitchFamily="34" charset="-120"/>
              </a:rPr>
              <a:t>3</a:t>
            </a:r>
            <a:endParaRPr lang="en-US" sz="2200" dirty="0"/>
          </a:p>
        </p:txBody>
      </p:sp>
      <p:sp>
        <p:nvSpPr>
          <p:cNvPr id="11" name="Text 9"/>
          <p:cNvSpPr/>
          <p:nvPr/>
        </p:nvSpPr>
        <p:spPr>
          <a:xfrm>
            <a:off x="1371600" y="3357696"/>
            <a:ext cx="5703316"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7F7"/>
                </a:solidFill>
                <a:latin typeface="Arial" pitchFamily="34" charset="0"/>
                <a:ea typeface="Arial" pitchFamily="34" charset="-122"/>
                <a:cs typeface="Arial" pitchFamily="34" charset="-120"/>
              </a:rPr>
              <a:t>Quote and delivery</a:t>
            </a:r>
            <a:endParaRPr lang="en-US" sz="1600" dirty="0"/>
          </a:p>
        </p:txBody>
      </p:sp>
      <p:sp>
        <p:nvSpPr>
          <p:cNvPr id="12" name="Text 10"/>
          <p:cNvSpPr/>
          <p:nvPr/>
        </p:nvSpPr>
        <p:spPr>
          <a:xfrm>
            <a:off x="1371600" y="3639610"/>
            <a:ext cx="570331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In local currency, from your local partner</a:t>
            </a:r>
            <a:endParaRPr lang="en-US" sz="1300" dirty="0"/>
          </a:p>
        </p:txBody>
      </p:sp>
      <p:sp>
        <p:nvSpPr>
          <p:cNvPr id="13" name="Text 11"/>
          <p:cNvSpPr/>
          <p:nvPr/>
        </p:nvSpPr>
        <p:spPr>
          <a:xfrm>
            <a:off x="812800" y="4048522"/>
            <a:ext cx="43180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8DBDF0"/>
                </a:solidFill>
                <a:latin typeface="Arial" pitchFamily="34" charset="0"/>
                <a:ea typeface="Arial" pitchFamily="34" charset="-122"/>
                <a:cs typeface="Arial" pitchFamily="34" charset="-120"/>
              </a:rPr>
              <a:t>4</a:t>
            </a:r>
            <a:endParaRPr lang="en-US" sz="2200" dirty="0"/>
          </a:p>
        </p:txBody>
      </p:sp>
      <p:sp>
        <p:nvSpPr>
          <p:cNvPr id="14" name="Text 12"/>
          <p:cNvSpPr/>
          <p:nvPr/>
        </p:nvSpPr>
        <p:spPr>
          <a:xfrm>
            <a:off x="1371600" y="4048522"/>
            <a:ext cx="5703316"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7F7"/>
                </a:solidFill>
                <a:latin typeface="Arial" pitchFamily="34" charset="0"/>
                <a:ea typeface="Arial" pitchFamily="34" charset="-122"/>
                <a:cs typeface="Arial" pitchFamily="34" charset="-120"/>
              </a:rPr>
              <a:t>Commissioning and support</a:t>
            </a:r>
            <a:endParaRPr lang="en-US" sz="1600" dirty="0"/>
          </a:p>
        </p:txBody>
      </p:sp>
      <p:sp>
        <p:nvSpPr>
          <p:cNvPr id="15" name="Text 13"/>
          <p:cNvSpPr/>
          <p:nvPr/>
        </p:nvSpPr>
        <p:spPr>
          <a:xfrm>
            <a:off x="1371600" y="4330436"/>
            <a:ext cx="570331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Arial" pitchFamily="34" charset="0"/>
                <a:ea typeface="Arial" pitchFamily="34" charset="-122"/>
                <a:cs typeface="Arial" pitchFamily="34" charset="-120"/>
              </a:rPr>
              <a:t>Set-up help, spares, warranty and repairs</a:t>
            </a:r>
            <a:endParaRPr lang="en-US" sz="1300" dirty="0"/>
          </a:p>
        </p:txBody>
      </p:sp>
      <p:sp>
        <p:nvSpPr>
          <p:cNvPr id="16" name="Shape 14"/>
          <p:cNvSpPr/>
          <p:nvPr/>
        </p:nvSpPr>
        <p:spPr>
          <a:xfrm>
            <a:off x="7315200" y="1976041"/>
            <a:ext cx="4064000" cy="3865959"/>
          </a:xfrm>
          <a:prstGeom prst="roundRect">
            <a:avLst>
              <a:gd name="adj" fmla="val 2628"/>
            </a:avLst>
          </a:prstGeom>
          <a:solidFill>
            <a:srgbClr val="F6F7F7"/>
          </a:solidFill>
          <a:ln/>
        </p:spPr>
        <p:txBody>
          <a:bodyPr/>
          <a:lstStyle/>
          <a:p>
            <a:endParaRPr lang="en-DK"/>
          </a:p>
        </p:txBody>
      </p:sp>
      <p:sp>
        <p:nvSpPr>
          <p:cNvPr id="17" name="Text 15"/>
          <p:cNvSpPr/>
          <p:nvPr/>
        </p:nvSpPr>
        <p:spPr>
          <a:xfrm>
            <a:off x="7620000" y="2280841"/>
            <a:ext cx="355803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984E1"/>
                </a:solidFill>
                <a:latin typeface="Arial" pitchFamily="34" charset="0"/>
                <a:ea typeface="Arial" pitchFamily="34" charset="-122"/>
                <a:cs typeface="Arial" pitchFamily="34" charset="-120"/>
              </a:rPr>
              <a:t>YOUR LOCAL CONTACT</a:t>
            </a:r>
            <a:endParaRPr lang="en-US" sz="1200" dirty="0"/>
          </a:p>
        </p:txBody>
      </p:sp>
      <p:sp>
        <p:nvSpPr>
          <p:cNvPr id="18" name="Text 16"/>
          <p:cNvSpPr/>
          <p:nvPr/>
        </p:nvSpPr>
        <p:spPr>
          <a:xfrm>
            <a:off x="7620000" y="2621161"/>
            <a:ext cx="355803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B2330"/>
                </a:solidFill>
                <a:latin typeface="Arial" pitchFamily="34" charset="0"/>
                <a:ea typeface="Arial" pitchFamily="34" charset="-122"/>
                <a:cs typeface="Arial" pitchFamily="34" charset="-120"/>
              </a:rPr>
              <a:t>[Partner name]</a:t>
            </a:r>
            <a:endParaRPr lang="en-US" sz="2000" dirty="0"/>
          </a:p>
        </p:txBody>
      </p:sp>
      <p:sp>
        <p:nvSpPr>
          <p:cNvPr id="19" name="Text 17"/>
          <p:cNvSpPr/>
          <p:nvPr/>
        </p:nvSpPr>
        <p:spPr>
          <a:xfrm>
            <a:off x="7620000" y="3052961"/>
            <a:ext cx="3558032" cy="825500"/>
          </a:xfrm>
          <a:prstGeom prst="rect">
            <a:avLst/>
          </a:prstGeom>
          <a:noFill/>
          <a:ln/>
        </p:spPr>
        <p:txBody>
          <a:bodyPr wrap="square" lIns="0" tIns="0" rIns="0" bIns="0" rtlCol="0" anchor="t">
            <a:normAutofit/>
          </a:bodyPr>
          <a:lstStyle/>
          <a:p>
            <a:pPr marL="0" indent="0" algn="l">
              <a:lnSpc>
                <a:spcPts val="2100"/>
              </a:lnSpc>
              <a:buNone/>
            </a:pPr>
            <a:r>
              <a:rPr lang="en-US" sz="1400" dirty="0">
                <a:solidFill>
                  <a:srgbClr val="1B2330"/>
                </a:solidFill>
                <a:latin typeface="Arial" pitchFamily="34" charset="0"/>
                <a:ea typeface="Arial" pitchFamily="34" charset="-122"/>
                <a:cs typeface="Arial" pitchFamily="34" charset="-120"/>
              </a:rPr>
              <a:t>[Contact person]</a:t>
            </a:r>
            <a:endParaRPr lang="en-US" sz="1400" dirty="0"/>
          </a:p>
          <a:p>
            <a:pPr marL="0" indent="0" algn="l">
              <a:lnSpc>
                <a:spcPts val="2100"/>
              </a:lnSpc>
              <a:buNone/>
            </a:pPr>
            <a:r>
              <a:rPr lang="en-US" sz="1400" dirty="0">
                <a:solidFill>
                  <a:srgbClr val="1B2330"/>
                </a:solidFill>
                <a:latin typeface="Arial" pitchFamily="34" charset="0"/>
                <a:ea typeface="Arial" pitchFamily="34" charset="-122"/>
                <a:cs typeface="Arial" pitchFamily="34" charset="-120"/>
              </a:rPr>
              <a:t>[email]</a:t>
            </a:r>
            <a:endParaRPr lang="en-US" sz="1400" dirty="0"/>
          </a:p>
          <a:p>
            <a:pPr marL="0" indent="0" algn="l">
              <a:lnSpc>
                <a:spcPts val="2100"/>
              </a:lnSpc>
              <a:buNone/>
            </a:pPr>
            <a:r>
              <a:rPr lang="en-US" sz="1400" dirty="0">
                <a:solidFill>
                  <a:srgbClr val="1B2330"/>
                </a:solidFill>
                <a:latin typeface="Arial" pitchFamily="34" charset="0"/>
                <a:ea typeface="Arial" pitchFamily="34" charset="-122"/>
                <a:cs typeface="Arial" pitchFamily="34" charset="-120"/>
              </a:rPr>
              <a:t>[phone]</a:t>
            </a:r>
            <a:endParaRPr lang="en-US" sz="1400" dirty="0"/>
          </a:p>
        </p:txBody>
      </p:sp>
      <p:pic>
        <p:nvPicPr>
          <p:cNvPr id="20" name="Image 0" descr="line"/>
          <p:cNvPicPr>
            <a:picLocks noChangeAspect="1"/>
          </p:cNvPicPr>
          <p:nvPr/>
        </p:nvPicPr>
        <p:blipFill>
          <a:blip r:embed="rId3"/>
          <a:srcRect t="-16669" b="-16669"/>
          <a:stretch/>
        </p:blipFill>
        <p:spPr>
          <a:xfrm>
            <a:off x="7620000" y="3980061"/>
            <a:ext cx="3454400" cy="8467"/>
          </a:xfrm>
          <a:prstGeom prst="rect">
            <a:avLst/>
          </a:prstGeom>
        </p:spPr>
      </p:pic>
      <p:sp>
        <p:nvSpPr>
          <p:cNvPr id="21" name="Text 18"/>
          <p:cNvSpPr/>
          <p:nvPr/>
        </p:nvSpPr>
        <p:spPr>
          <a:xfrm>
            <a:off x="7620000" y="4115529"/>
            <a:ext cx="3558032" cy="756841"/>
          </a:xfrm>
          <a:prstGeom prst="rect">
            <a:avLst/>
          </a:prstGeom>
          <a:noFill/>
          <a:ln/>
        </p:spPr>
        <p:txBody>
          <a:bodyPr wrap="square" lIns="0" tIns="0" rIns="0" bIns="0" rtlCol="0" anchor="t">
            <a:normAutofit/>
          </a:bodyPr>
          <a:lstStyle/>
          <a:p>
            <a:pPr marL="0" indent="0" algn="l">
              <a:lnSpc>
                <a:spcPts val="1920"/>
              </a:lnSpc>
              <a:buNone/>
            </a:pPr>
            <a:r>
              <a:rPr lang="en-US" sz="1200" dirty="0">
                <a:solidFill>
                  <a:srgbClr val="4A5568"/>
                </a:solidFill>
                <a:latin typeface="Arial" pitchFamily="34" charset="0"/>
                <a:ea typeface="Arial" pitchFamily="34" charset="-122"/>
                <a:cs typeface="Arial" pitchFamily="34" charset="-120"/>
              </a:rPr>
              <a:t>Products: redox-flow.com</a:t>
            </a:r>
            <a:endParaRPr lang="en-US" sz="1200" dirty="0"/>
          </a:p>
          <a:p>
            <a:pPr marL="0" indent="0" algn="l">
              <a:lnSpc>
                <a:spcPts val="1920"/>
              </a:lnSpc>
              <a:buNone/>
            </a:pPr>
            <a:r>
              <a:rPr lang="en-US" sz="1200" dirty="0">
                <a:solidFill>
                  <a:srgbClr val="4A5568"/>
                </a:solidFill>
                <a:latin typeface="Arial" pitchFamily="34" charset="0"/>
                <a:ea typeface="Arial" pitchFamily="34" charset="-122"/>
                <a:cs typeface="Arial" pitchFamily="34" charset="-120"/>
              </a:rPr>
              <a:t>Manuals: redox-flow.com/brochures-manuals</a:t>
            </a:r>
            <a:endParaRPr lang="en-US" sz="1200" dirty="0"/>
          </a:p>
          <a:p>
            <a:pPr marL="0" indent="0" algn="l">
              <a:lnSpc>
                <a:spcPts val="1920"/>
              </a:lnSpc>
              <a:buNone/>
            </a:pPr>
            <a:r>
              <a:rPr lang="en-US" sz="1200" dirty="0">
                <a:solidFill>
                  <a:srgbClr val="4A5568"/>
                </a:solidFill>
                <a:latin typeface="Arial" pitchFamily="34" charset="0"/>
                <a:ea typeface="Arial" pitchFamily="34" charset="-122"/>
                <a:cs typeface="Arial" pitchFamily="34" charset="-120"/>
              </a:rPr>
              <a:t>Videos: youtube.com/@redox-flow</a:t>
            </a:r>
            <a:endParaRPr lang="en-US" sz="1200" dirty="0"/>
          </a:p>
        </p:txBody>
      </p:sp>
      <p:pic>
        <p:nvPicPr>
          <p:cNvPr id="22" name="Image 1" descr="Redox Flow logo"/>
          <p:cNvPicPr>
            <a:picLocks noChangeAspect="1"/>
          </p:cNvPicPr>
          <p:nvPr/>
        </p:nvPicPr>
        <p:blipFill>
          <a:blip r:embed="rId4"/>
          <a:srcRect l="-29" r="-29"/>
          <a:stretch/>
        </p:blipFill>
        <p:spPr>
          <a:xfrm>
            <a:off x="812800" y="6248400"/>
            <a:ext cx="1181100" cy="2032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70D66423D8E94D98A7BE4F19CBBFDF" ma:contentTypeVersion="13" ma:contentTypeDescription="Create a new document." ma:contentTypeScope="" ma:versionID="ad44a52c6ebfb06746a574f9b22643f9">
  <xsd:schema xmlns:xsd="http://www.w3.org/2001/XMLSchema" xmlns:xs="http://www.w3.org/2001/XMLSchema" xmlns:p="http://schemas.microsoft.com/office/2006/metadata/properties" xmlns:ns2="735ae1bb-4fd7-4847-9200-5806e18a8ffe" xmlns:ns3="6bfded56-d76f-4d82-97c8-8b316a35ce6b" targetNamespace="http://schemas.microsoft.com/office/2006/metadata/properties" ma:root="true" ma:fieldsID="bbbc532fbf6fa3e3de19c7d4b34c7f57" ns2:_="" ns3:_="">
    <xsd:import namespace="735ae1bb-4fd7-4847-9200-5806e18a8ffe"/>
    <xsd:import namespace="6bfded56-d76f-4d82-97c8-8b316a35ce6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5ae1bb-4fd7-4847-9200-5806e18a8f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0744fa4-895d-4b76-bedf-adda259e705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fded56-d76f-4d82-97c8-8b316a35ce6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a66a312-fb41-4ca7-a6c4-5ebae905ecfd}" ma:internalName="TaxCatchAll" ma:showField="CatchAllData" ma:web="6bfded56-d76f-4d82-97c8-8b316a35ce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bfded56-d76f-4d82-97c8-8b316a35ce6b" xsi:nil="true"/>
    <lcf76f155ced4ddcb4097134ff3c332f xmlns="735ae1bb-4fd7-4847-9200-5806e18a8ff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7D44D25-4527-472B-BFA2-5D5CBFFA70EB}"/>
</file>

<file path=customXml/itemProps2.xml><?xml version="1.0" encoding="utf-8"?>
<ds:datastoreItem xmlns:ds="http://schemas.openxmlformats.org/officeDocument/2006/customXml" ds:itemID="{ABBF1E9B-999A-4D57-95C6-D2D4A546140F}"/>
</file>

<file path=customXml/itemProps3.xml><?xml version="1.0" encoding="utf-8"?>
<ds:datastoreItem xmlns:ds="http://schemas.openxmlformats.org/officeDocument/2006/customXml" ds:itemID="{AB68BB93-8712-412C-96A0-C4A96F42BB1D}"/>
</file>

<file path=docProps/app.xml><?xml version="1.0" encoding="utf-8"?>
<Properties xmlns="http://schemas.openxmlformats.org/officeDocument/2006/extended-properties" xmlns:vt="http://schemas.openxmlformats.org/officeDocument/2006/docPropsVTypes">
  <TotalTime>3</TotalTime>
  <Words>718</Words>
  <Application>Microsoft Office PowerPoint</Application>
  <PresentationFormat>Widescreen</PresentationFormat>
  <Paragraphs>73</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Redox Flow Partner Presentation</dc:title>
  <dc:subject>PptxGenJS Presentation</dc:subject>
  <dc:creator>PptxGenJS</dc:creator>
  <cp:lastModifiedBy>Blanka Zana</cp:lastModifiedBy>
  <cp:revision>2</cp:revision>
  <dcterms:created xsi:type="dcterms:W3CDTF">2026-09-25T07:26:48Z</dcterms:created>
  <dcterms:modified xsi:type="dcterms:W3CDTF">2026-09-25T07:30:32Z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0x0101002170D66423D8E94D98A7BE4F19CBBFDF</vt:lpwstr>
  </property>
</Properties>
</file>